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6" r:id="rId3"/>
    <p:sldId id="287" r:id="rId4"/>
    <p:sldId id="288" r:id="rId5"/>
    <p:sldId id="285" r:id="rId6"/>
    <p:sldId id="27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ЛЕНОЧКА\Мои документы\Алена\Литература\Слово о полку Игореве\красивое название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322527" cy="607223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tx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Особенности жанра « Слова…»</a:t>
            </a:r>
            <a:endParaRPr lang="ru-RU" sz="54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10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Литература – это совесть общества, его душа.</a:t>
            </a:r>
            <a:endParaRPr lang="ru-RU" sz="48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Лихачёв Д.С.: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507074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  <a:defRPr/>
            </a:pPr>
            <a:endParaRPr lang="ru-RU" sz="3300" b="1" i="1" dirty="0">
              <a:solidFill>
                <a:srgbClr val="0070C0"/>
              </a:solidFill>
              <a:latin typeface="Monotype Corsiva" pitchFamily="66" charset="0"/>
            </a:endParaRPr>
          </a:p>
          <a:p>
            <a:pPr marL="342900" lvl="0" indent="-342900">
              <a:spcBef>
                <a:spcPct val="20000"/>
              </a:spcBef>
              <a:buClrTx/>
              <a:buSzTx/>
              <a:buNone/>
              <a:defRPr/>
            </a:pPr>
            <a:r>
              <a:rPr lang="ru-RU" sz="3300" b="1" i="1" dirty="0">
                <a:solidFill>
                  <a:srgbClr val="0070C0"/>
                </a:solidFill>
                <a:latin typeface="Monotype Corsiva" pitchFamily="66" charset="0"/>
              </a:rPr>
              <a:t>       </a:t>
            </a:r>
            <a:r>
              <a:rPr lang="ru-RU" sz="3300" b="1" i="1" dirty="0" smtClean="0">
                <a:solidFill>
                  <a:srgbClr val="0070C0"/>
                </a:solidFill>
                <a:latin typeface="Monotype Corsiva" pitchFamily="66" charset="0"/>
              </a:rPr>
              <a:t>        </a:t>
            </a:r>
            <a:endParaRPr lang="ru-RU" sz="33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Жанр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582341"/>
            <a:ext cx="4572000" cy="35271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latin typeface="Monotype Corsiva" pitchFamily="66" charset="0"/>
              </a:rPr>
              <a:t> </a:t>
            </a:r>
            <a:r>
              <a:rPr lang="ru-RU" b="1" dirty="0">
                <a:latin typeface="Monotype Corsiva" pitchFamily="66" charset="0"/>
              </a:rPr>
              <a:t>Сложность композиции определяется выбором жанра произведения</a:t>
            </a:r>
            <a:r>
              <a:rPr lang="ru-RU" b="1" dirty="0" smtClean="0">
                <a:latin typeface="Monotype Corsiva" pitchFamily="66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ru-RU" b="1" dirty="0" smtClean="0">
                <a:latin typeface="Monotype Corsiva" pitchFamily="66" charset="0"/>
              </a:rPr>
              <a:t>Слово: ораторское слово</a:t>
            </a:r>
          </a:p>
          <a:p>
            <a:pPr>
              <a:lnSpc>
                <a:spcPct val="90000"/>
              </a:lnSpc>
            </a:pPr>
            <a:r>
              <a:rPr lang="ru-RU" b="1" dirty="0" smtClean="0">
                <a:latin typeface="Monotype Corsiva" pitchFamily="66" charset="0"/>
              </a:rPr>
              <a:t>Повесть</a:t>
            </a:r>
          </a:p>
          <a:p>
            <a:pPr>
              <a:lnSpc>
                <a:spcPct val="90000"/>
              </a:lnSpc>
            </a:pPr>
            <a:r>
              <a:rPr lang="ru-RU" b="1" dirty="0">
                <a:latin typeface="Monotype Corsiva" pitchFamily="66" charset="0"/>
              </a:rPr>
              <a:t>П</a:t>
            </a:r>
            <a:r>
              <a:rPr lang="ru-RU" b="1" smtClean="0">
                <a:latin typeface="Monotype Corsiva" pitchFamily="66" charset="0"/>
              </a:rPr>
              <a:t>еснь</a:t>
            </a:r>
            <a:endParaRPr lang="ru-RU" b="1" dirty="0">
              <a:latin typeface="Monotype Corsiva" pitchFamily="66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00000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Д. С. Лихачев говорит о том, что автору  «Слова» удалось соединить в своей поэме </a:t>
            </a:r>
            <a:r>
              <a:rPr lang="ru-RU" b="1" dirty="0">
                <a:solidFill>
                  <a:srgbClr val="0070C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плач и славу</a:t>
            </a:r>
            <a:r>
              <a:rPr lang="ru-RU" b="1" dirty="0">
                <a:solidFill>
                  <a:srgbClr val="00000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: горький упрек в безрассудстве - и восхищение мужеством защитников Русской земли; одобрение героизма, жажда воли - и сомнение в том, что победа может быть достигнута лишь дерзким </a:t>
            </a: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порывом отдельных князей.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1083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>
              <a:spcBef>
                <a:spcPct val="20000"/>
              </a:spcBef>
              <a:buClrTx/>
              <a:buSzTx/>
              <a:buFont typeface="Arial" pitchFamily="34" charset="0"/>
              <a:buChar char="•"/>
              <a:defRPr/>
            </a:pPr>
            <a:endParaRPr lang="ru-RU" sz="3300" b="1" i="1" dirty="0">
              <a:solidFill>
                <a:prstClr val="black"/>
              </a:solidFill>
              <a:latin typeface="Monotype Corsiva" pitchFamily="66" charset="0"/>
            </a:endParaRPr>
          </a:p>
          <a:p>
            <a:pPr marL="0" lvl="0" indent="-342900">
              <a:spcBef>
                <a:spcPct val="20000"/>
              </a:spcBef>
              <a:buClrTx/>
              <a:buSzTx/>
              <a:buNone/>
              <a:defRPr/>
            </a:pPr>
            <a:endParaRPr lang="ru-RU" sz="3600" b="1" dirty="0">
              <a:solidFill>
                <a:prstClr val="black"/>
              </a:solidFill>
              <a:latin typeface="Monotype Corsiva" pitchFamily="66" charset="0"/>
            </a:endParaRPr>
          </a:p>
          <a:p>
            <a:pPr marL="0" lvl="0" indent="-342900">
              <a:spcBef>
                <a:spcPct val="20000"/>
              </a:spcBef>
              <a:buClrTx/>
              <a:buSzTx/>
              <a:buNone/>
              <a:defRPr/>
            </a:pPr>
            <a:r>
              <a:rPr lang="ru-RU" b="1" dirty="0">
                <a:solidFill>
                  <a:prstClr val="black"/>
                </a:solidFill>
                <a:latin typeface="Monotype Corsiva" pitchFamily="66" charset="0"/>
              </a:rPr>
              <a:t>Особый светлый образ русской женщины. В целом, этот образ можно рассматривать как символ русской земли, родины, матери, любви. Ее устами говорит простая русская женщина, горячо любящая своего мужа, тоскующая в разлуке с ним и горюющая о том, что он ранен и в плену. Ее обращение к природе за помощью объединяет их силы и помогает плененным бежать. Это патриотка, болеющая душой за воинов. Для Ярославны поражение русских воинов - большое личное несчастье.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3300" b="1" i="1" spc="0" dirty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+mn-ea"/>
                <a:cs typeface="+mn-cs"/>
              </a:rPr>
              <a:t>Жена князя Игоря </a:t>
            </a:r>
            <a:r>
              <a:rPr lang="ru-RU" sz="3300" b="1" i="1" spc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+mn-ea"/>
                <a:cs typeface="+mn-cs"/>
              </a:rPr>
              <a:t> -</a:t>
            </a:r>
            <a:r>
              <a:rPr lang="ru-RU" sz="3300" b="1" i="1" spc="0" dirty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+mn-ea"/>
                <a:cs typeface="+mn-cs"/>
              </a:rPr>
              <a:t/>
            </a:r>
            <a:br>
              <a:rPr lang="ru-RU" sz="3300" b="1" i="1" spc="0" dirty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+mn-ea"/>
                <a:cs typeface="+mn-cs"/>
              </a:rPr>
            </a:br>
            <a:r>
              <a:rPr lang="ru-RU" sz="3300" b="1" i="1" spc="0" dirty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+mn-ea"/>
                <a:cs typeface="+mn-cs"/>
              </a:rPr>
              <a:t>                              </a:t>
            </a:r>
            <a:r>
              <a:rPr lang="ru-RU" sz="3300" b="1" i="1" spc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+mn-ea"/>
                <a:cs typeface="+mn-cs"/>
              </a:rPr>
              <a:t>Ярославна</a:t>
            </a:r>
            <a:endParaRPr lang="ru-RU" sz="3300" b="1" spc="0" dirty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470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785794"/>
            <a:ext cx="8643998" cy="5857916"/>
          </a:xfrm>
        </p:spPr>
        <p:txBody>
          <a:bodyPr>
            <a:normAutofit/>
          </a:bodyPr>
          <a:lstStyle/>
          <a:p>
            <a:r>
              <a:rPr lang="ru-RU" dirty="0" smtClean="0"/>
              <a:t>На городской стене в Путивле плачет жена Игоря Ярославна;</a:t>
            </a:r>
          </a:p>
          <a:p>
            <a:r>
              <a:rPr lang="ru-RU" dirty="0" smtClean="0"/>
              <a:t>Она не размышляет, не осуждает, </a:t>
            </a:r>
          </a:p>
          <a:p>
            <a:pPr>
              <a:buNone/>
            </a:pPr>
            <a:r>
              <a:rPr lang="ru-RU" dirty="0" smtClean="0"/>
              <a:t>а просто печалится, горюет;</a:t>
            </a:r>
          </a:p>
          <a:p>
            <a:r>
              <a:rPr lang="ru-RU" dirty="0" smtClean="0"/>
              <a:t>Обращается к силам природы, </a:t>
            </a:r>
          </a:p>
          <a:p>
            <a:pPr>
              <a:buNone/>
            </a:pPr>
            <a:r>
              <a:rPr lang="ru-RU" dirty="0" smtClean="0"/>
              <a:t>просит о помощи мужу;</a:t>
            </a:r>
          </a:p>
          <a:p>
            <a:r>
              <a:rPr lang="ru-RU" dirty="0" smtClean="0"/>
              <a:t>Ярославна скорбит обо всех русских</a:t>
            </a:r>
          </a:p>
          <a:p>
            <a:pPr>
              <a:buNone/>
            </a:pPr>
            <a:r>
              <a:rPr lang="ru-RU" dirty="0" smtClean="0"/>
              <a:t>воинах, не только о муже;</a:t>
            </a:r>
          </a:p>
          <a:p>
            <a:r>
              <a:rPr lang="ru-RU" dirty="0" smtClean="0"/>
              <a:t>Это собирательный образ – голоса </a:t>
            </a:r>
          </a:p>
          <a:p>
            <a:pPr>
              <a:buNone/>
            </a:pPr>
            <a:r>
              <a:rPr lang="ru-RU" dirty="0" smtClean="0"/>
              <a:t>всех русских женщин, их печаль и </a:t>
            </a:r>
          </a:p>
          <a:p>
            <a:pPr>
              <a:buNone/>
            </a:pPr>
            <a:r>
              <a:rPr lang="ru-RU" dirty="0" smtClean="0"/>
              <a:t>нежность, страдания от войн и междоусобиц всех русских женщин.		         </a:t>
            </a:r>
            <a:r>
              <a:rPr lang="ru-RU" sz="3200" b="1" dirty="0" smtClean="0"/>
              <a:t>Часть </a:t>
            </a:r>
            <a:r>
              <a:rPr lang="en-US" sz="3200" b="1" dirty="0" smtClean="0"/>
              <a:t>III </a:t>
            </a:r>
            <a:r>
              <a:rPr lang="ru-RU" sz="3200" b="1" dirty="0" smtClean="0"/>
              <a:t>глава 1</a:t>
            </a:r>
            <a:endParaRPr lang="ru-RU" sz="32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плач ярославны.jpg"/>
          <p:cNvPicPr>
            <a:picLocks noChangeAspect="1"/>
          </p:cNvPicPr>
          <p:nvPr/>
        </p:nvPicPr>
        <p:blipFill>
          <a:blip r:embed="rId2"/>
          <a:srcRect r="16880"/>
          <a:stretch>
            <a:fillRect/>
          </a:stretch>
        </p:blipFill>
        <p:spPr>
          <a:xfrm>
            <a:off x="6215074" y="1357298"/>
            <a:ext cx="2655630" cy="40719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Плач Ярославны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5">
      <a:dk1>
        <a:srgbClr val="B45F06"/>
      </a:dk1>
      <a:lt1>
        <a:srgbClr val="643502"/>
      </a:lt1>
      <a:dk2>
        <a:srgbClr val="F9B268"/>
      </a:dk2>
      <a:lt2>
        <a:srgbClr val="864704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783</TotalTime>
  <Words>250</Words>
  <Application>Microsoft Office PowerPoint</Application>
  <PresentationFormat>Экран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Презентация PowerPoint</vt:lpstr>
      <vt:lpstr>Презентация PowerPoint</vt:lpstr>
      <vt:lpstr>Лихачёв Д.С.:</vt:lpstr>
      <vt:lpstr>Жанр</vt:lpstr>
      <vt:lpstr>Жена князя Игоря  -                               Ярославна</vt:lpstr>
      <vt:lpstr>Плач Ярославны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«Слово о полку Игореве…»</dc:title>
  <cp:lastModifiedBy>мария</cp:lastModifiedBy>
  <cp:revision>65</cp:revision>
  <dcterms:modified xsi:type="dcterms:W3CDTF">2017-02-07T19:32:59Z</dcterms:modified>
</cp:coreProperties>
</file>